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Lst>
  <p:sldIdLst>
    <p:sldId id="257"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19" autoAdjust="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0FC4FFE-8987-4A26-B7F4-8A516F18ADAE}">
      <dgm:prSet/>
      <dgm:spPr/>
      <dgm:t>
        <a:bodyPr/>
        <a:lstStyle/>
        <a:p>
          <a:pPr>
            <a:lnSpc>
              <a:spcPct val="100000"/>
            </a:lnSpc>
            <a:defRPr cap="all"/>
          </a:pPr>
          <a:endParaRPr lang="en-US" dirty="0"/>
        </a:p>
      </dgm:t>
    </dgm:pt>
    <dgm:pt modelId="{CAD7EF86-FB23-41F6-BF42-040B36DEFDB1}" type="parTrans" cxnId="{C7AD8469-3C68-4AF9-AB82-79B0043AA120}">
      <dgm:prSet/>
      <dgm:spPr/>
      <dgm:t>
        <a:bodyPr/>
        <a:lstStyle/>
        <a:p>
          <a:endParaRPr lang="en-US"/>
        </a:p>
      </dgm:t>
    </dgm:pt>
    <dgm:pt modelId="{5B62599A-5C9B-48E7-896E-EA782AC60C8B}" type="sibTrans" cxnId="{C7AD8469-3C68-4AF9-AB82-79B0043AA120}">
      <dgm:prSet/>
      <dgm:spPr/>
      <dgm:t>
        <a:bodyPr/>
        <a:lstStyle/>
        <a:p>
          <a:endParaRPr lang="en-US"/>
        </a:p>
      </dgm:t>
    </dgm:pt>
    <dgm:pt modelId="{49225C73-1633-42F1-AB3B-7CB183E5F8B8}">
      <dgm:prSet/>
      <dgm:spPr/>
      <dgm:t>
        <a:bodyPr/>
        <a:lstStyle/>
        <a:p>
          <a:pPr>
            <a:lnSpc>
              <a:spcPct val="100000"/>
            </a:lnSpc>
            <a:defRPr cap="all"/>
          </a:pPr>
          <a:endParaRPr lang="en-US" dirty="0"/>
        </a:p>
      </dgm:t>
    </dgm:pt>
    <dgm:pt modelId="{1A0E2090-1D4F-438A-8766-B6030CE01ADD}" type="parTrans" cxnId="{A9154303-8225-4248-91DC-1B0156A35F07}">
      <dgm:prSet/>
      <dgm:spPr/>
      <dgm:t>
        <a:bodyPr/>
        <a:lstStyle/>
        <a:p>
          <a:endParaRPr lang="en-US"/>
        </a:p>
      </dgm:t>
    </dgm:pt>
    <dgm:pt modelId="{9646853A-8964-4519-A5B1-0B7D18B2983D}" type="sibTrans" cxnId="{A9154303-8225-4248-91DC-1B0156A35F07}">
      <dgm:prSet/>
      <dgm:spPr/>
      <dgm:t>
        <a:bodyPr/>
        <a:lstStyle/>
        <a:p>
          <a:endParaRPr lang="en-US"/>
        </a:p>
      </dgm:t>
    </dgm:pt>
    <dgm:pt modelId="{1C383F32-22E8-4F62-A3E0-BDC3D5F48992}">
      <dgm:prSet/>
      <dgm:spPr/>
      <dgm:t>
        <a:bodyPr/>
        <a:lstStyle/>
        <a:p>
          <a:pPr>
            <a:lnSpc>
              <a:spcPct val="100000"/>
            </a:lnSpc>
            <a:defRPr cap="all"/>
          </a:pPr>
          <a:endParaRPr lang="en-US" dirty="0"/>
        </a:p>
      </dgm:t>
    </dgm:pt>
    <dgm:pt modelId="{A7920A2F-3244-4159-AF04-6A1D38B7B317}" type="parTrans" cxnId="{C4CCE57E-E871-46D6-BAD5-880252C95D22}">
      <dgm:prSet/>
      <dgm:spPr/>
      <dgm:t>
        <a:bodyPr/>
        <a:lstStyle/>
        <a:p>
          <a:endParaRPr lang="en-US"/>
        </a:p>
      </dgm:t>
    </dgm:pt>
    <dgm:pt modelId="{8500F72A-2C6D-4FDF-9C1D-CA691380EB0B}" type="sibTrans" cxnId="{C4CCE57E-E871-46D6-BAD5-880252C95D22}">
      <dgm:prSet/>
      <dgm:spPr/>
      <dgm:t>
        <a:bodyPr/>
        <a:lstStyle/>
        <a:p>
          <a:endParaRPr lang="en-US"/>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dgm:pt>
    <dgm:pt modelId="{7C175B98-93F4-4D7C-BB95-1514AB879CD5}" type="pres">
      <dgm:prSet presAssocID="{40FC4FFE-8987-4A26-B7F4-8A516F18ADA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Arrow Down"/>
        </a:ext>
      </dgm:extLst>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custLinFactX="86833" custLinFactNeighborX="100000" custLinFactNeighborY="5351"/>
      <dgm:spPr/>
    </dgm:pt>
    <dgm:pt modelId="{DB4CA7C4-FCA1-4127-B20A-2A5C031A3CF4}" type="pres">
      <dgm:prSet presAssocID="{49225C73-1633-42F1-AB3B-7CB183E5F8B8}" presName="iconRect" presStyleLbl="node1" presStyleIdx="1" presStyleCnt="3" custLinFactX="126403" custLinFactNeighborX="200000" custLinFactNeighborY="932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Arrow Down"/>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custLinFactX="-100000" custLinFactNeighborX="-110841" custLinFactNeighborY="5351"/>
      <dgm:spPr/>
    </dgm:pt>
    <dgm:pt modelId="{39509775-983E-4110-B989-EE2CD6514BE0}" type="pres">
      <dgm:prSet presAssocID="{1C383F32-22E8-4F62-A3E0-BDC3D5F48992}" presName="iconRect" presStyleLbl="node1" presStyleIdx="2" presStyleCnt="3" custScaleY="105179" custLinFactX="-165774" custLinFactNeighborX="-200000" custLinFactNeighborY="932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4000" b="-4000"/>
          </a:stretch>
        </a:blipFill>
        <a:ln>
          <a:noFill/>
        </a:ln>
      </dgm:spPr>
      <dgm:extLst>
        <a:ext uri="{E40237B7-FDA0-4F09-8148-C483321AD2D9}">
          <dgm14:cNvPr xmlns:dgm14="http://schemas.microsoft.com/office/drawing/2010/diagram" id="0" name="" descr="Lightbulb and gear"/>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7A710F69-5154-4855-ACF5-BC7C1BF85A80}" type="presOf" srcId="{49225C73-1633-42F1-AB3B-7CB183E5F8B8}" destId="{7E6FE37A-5DB0-4899-9FCB-0CE39BC185F8}"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676D3A6A-6EA7-4483-BB12-0BD4A7D7AF9D}" type="presOf" srcId="{01A66772-F185-4D58-B8BB-E9370D7A7A2B}" destId="{50B3CE7C-E10B-4E23-BD93-03664997C932}" srcOrd="0" destOrd="0" presId="urn:microsoft.com/office/officeart/2018/5/layout/IconCircleLabelList"/>
    <dgm:cxn modelId="{1496FC70-DB8B-48D4-98DE-DD2856E389EE}" type="presOf" srcId="{1C383F32-22E8-4F62-A3E0-BDC3D5F48992}" destId="{1AEDC777-00B3-41D7-9AE1-23D741E941C3}"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355227E3-55E0-4343-BC8D-FC0EB1694F48}" type="presOf" srcId="{40FC4FFE-8987-4A26-B7F4-8A516F18ADAE}" destId="{127117FB-F8A7-4A20-A8A7-EC686DDC76D0}" srcOrd="0" destOrd="0" presId="urn:microsoft.com/office/officeart/2018/5/layout/IconCircleLabelList"/>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 modelId="{155719F8-A89B-4E96-BC49-C48BC717F480}" type="presParOf" srcId="{50B3CE7C-E10B-4E23-BD93-03664997C932}" destId="{FD1EED9C-83D3-41AD-A09B-D3B36354168F}" srcOrd="1" destOrd="0" presId="urn:microsoft.com/office/officeart/2018/5/layout/IconCircleLabelList"/>
    <dgm:cxn modelId="{2772E199-56B0-4310-A55E-67D00CA3E59E}" type="presParOf" srcId="{50B3CE7C-E10B-4E23-BD93-03664997C932}" destId="{C998AB0A-577D-44AA-A068-F634DDE7BD47}" srcOrd="2" destOrd="0" presId="urn:microsoft.com/office/officeart/2018/5/layout/IconCircleLabelList"/>
    <dgm:cxn modelId="{4E351D18-D97F-4B92-A608-2E9600B91C28}" type="presParOf" srcId="{C998AB0A-577D-44AA-A068-F634DDE7BD47}" destId="{BCD8CDD9-0C56-4401-ADB1-8B48DAB2C96F}" srcOrd="0" destOrd="0" presId="urn:microsoft.com/office/officeart/2018/5/layout/IconCircleLabelList"/>
    <dgm:cxn modelId="{B3DC724C-4569-4E9D-BD5A-49E4CD991FD0}" type="presParOf" srcId="{C998AB0A-577D-44AA-A068-F634DDE7BD47}" destId="{DB4CA7C4-FCA1-4127-B20A-2A5C031A3CF4}" srcOrd="1" destOrd="0" presId="urn:microsoft.com/office/officeart/2018/5/layout/IconCircleLabelList"/>
    <dgm:cxn modelId="{AD1AB552-CCE0-4911-BB9E-5D4A60B21F4F}" type="presParOf" srcId="{C998AB0A-577D-44AA-A068-F634DDE7BD47}" destId="{9B0C8FBF-0BDD-48A5-967E-F3FE71659F6A}" srcOrd="2" destOrd="0" presId="urn:microsoft.com/office/officeart/2018/5/layout/IconCircleLabelList"/>
    <dgm:cxn modelId="{8558F796-2D01-40FE-A21A-7530EEBC3BC3}" type="presParOf" srcId="{C998AB0A-577D-44AA-A068-F634DDE7BD47}" destId="{7E6FE37A-5DB0-4899-9FCB-0CE39BC185F8}" srcOrd="3" destOrd="0" presId="urn:microsoft.com/office/officeart/2018/5/layout/IconCircleLabelList"/>
    <dgm:cxn modelId="{1532E2BE-82E9-40A4-A6F7-40B60FC879AE}" type="presParOf" srcId="{50B3CE7C-E10B-4E23-BD93-03664997C932}" destId="{5A266296-0042-402F-92EF-D59AB148E92E}" srcOrd="3" destOrd="0" presId="urn:microsoft.com/office/officeart/2018/5/layout/IconCircleLabelList"/>
    <dgm:cxn modelId="{3A7F4DB9-1469-4F58-B633-24B7EEE084D1}" type="presParOf" srcId="{50B3CE7C-E10B-4E23-BD93-03664997C932}" destId="{ECFA770B-DE2C-4683-A038-58D0FE44BC27}" srcOrd="4" destOrd="0" presId="urn:microsoft.com/office/officeart/2018/5/layout/IconCircleLabelList"/>
    <dgm:cxn modelId="{91311827-CDAC-4BA8-B4A3-117AFD1CEE2D}" type="presParOf" srcId="{ECFA770B-DE2C-4683-A038-58D0FE44BC27}" destId="{FF93E135-77D6-48A0-8871-9BC93D705D06}" srcOrd="0" destOrd="0" presId="urn:microsoft.com/office/officeart/2018/5/layout/IconCircleLabelList"/>
    <dgm:cxn modelId="{83B7CA40-11B7-4507-8422-A40F02D469B2}" type="presParOf" srcId="{ECFA770B-DE2C-4683-A038-58D0FE44BC27}" destId="{39509775-983E-4110-B989-EE2CD6514BE0}" srcOrd="1" destOrd="0" presId="urn:microsoft.com/office/officeart/2018/5/layout/IconCircleLabelList"/>
    <dgm:cxn modelId="{A44BB251-01EB-4DEF-A28C-6D495183E4DC}" type="presParOf" srcId="{ECFA770B-DE2C-4683-A038-58D0FE44BC27}" destId="{493B43B2-705C-4AE5-8A77-D8DEEDA1B5CF}" srcOrd="2" destOrd="0" presId="urn:microsoft.com/office/officeart/2018/5/layout/IconCircleLabelList"/>
    <dgm:cxn modelId="{1EFA52DF-3C80-4DAA-BED6-AFE2F81796B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616949" y="310305"/>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1004512" y="697868"/>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35606"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778000">
            <a:lnSpc>
              <a:spcPct val="100000"/>
            </a:lnSpc>
            <a:spcBef>
              <a:spcPct val="0"/>
            </a:spcBef>
            <a:spcAft>
              <a:spcPct val="35000"/>
            </a:spcAft>
            <a:buNone/>
            <a:defRPr cap="all"/>
          </a:pPr>
          <a:endParaRPr lang="en-US" sz="4000" kern="1200" dirty="0"/>
        </a:p>
      </dsp:txBody>
      <dsp:txXfrm>
        <a:off x="35606" y="2695306"/>
        <a:ext cx="2981250" cy="720000"/>
      </dsp:txXfrm>
    </dsp:sp>
    <dsp:sp modelId="{BCD8CDD9-0C56-4401-ADB1-8B48DAB2C96F}">
      <dsp:nvSpPr>
        <dsp:cNvPr id="0" name=""/>
        <dsp:cNvSpPr/>
      </dsp:nvSpPr>
      <dsp:spPr>
        <a:xfrm>
          <a:off x="7517593" y="407617"/>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7913292" y="795169"/>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538574"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778000">
            <a:lnSpc>
              <a:spcPct val="100000"/>
            </a:lnSpc>
            <a:spcBef>
              <a:spcPct val="0"/>
            </a:spcBef>
            <a:spcAft>
              <a:spcPct val="35000"/>
            </a:spcAft>
            <a:buNone/>
            <a:defRPr cap="all"/>
          </a:pPr>
          <a:endParaRPr lang="en-US" sz="4000" kern="1200" dirty="0"/>
        </a:p>
      </dsp:txBody>
      <dsp:txXfrm>
        <a:off x="3538574" y="2695306"/>
        <a:ext cx="2981250" cy="720000"/>
      </dsp:txXfrm>
    </dsp:sp>
    <dsp:sp modelId="{FF93E135-77D6-48A0-8871-9BC93D705D06}">
      <dsp:nvSpPr>
        <dsp:cNvPr id="0" name=""/>
        <dsp:cNvSpPr/>
      </dsp:nvSpPr>
      <dsp:spPr>
        <a:xfrm>
          <a:off x="3788612" y="407617"/>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4193826" y="768149"/>
          <a:ext cx="1043437" cy="10974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4000" b="-4000"/>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041543"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778000">
            <a:lnSpc>
              <a:spcPct val="100000"/>
            </a:lnSpc>
            <a:spcBef>
              <a:spcPct val="0"/>
            </a:spcBef>
            <a:spcAft>
              <a:spcPct val="35000"/>
            </a:spcAft>
            <a:buNone/>
            <a:defRPr cap="all"/>
          </a:pPr>
          <a:endParaRPr lang="en-US" sz="4000" kern="1200" dirty="0"/>
        </a:p>
      </dsp:txBody>
      <dsp:txXfrm>
        <a:off x="7041543" y="2695306"/>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5/11/2020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5/11/2020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5/11/2020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5/11/2020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5/11/2020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5/11/2020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5/11/2020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5/11/2020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www.kqed.org/lowdown/26829/quiz-how-good-are-you-at-detecting-bias-with-lesson-pla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tudentnewsdaily.com/types-of-media-bias/#sources" TargetMode="External"/><Relationship Id="rId7" Type="http://schemas.openxmlformats.org/officeDocument/2006/relationships/hyperlink" Target="https://www.studentnewsdaily.com/types-of-media-bias/#sping" TargetMode="External"/><Relationship Id="rId2" Type="http://schemas.openxmlformats.org/officeDocument/2006/relationships/hyperlink" Target="https://www.studentnewsdaily.com/types-of-media-bias/#omission" TargetMode="External"/><Relationship Id="rId1" Type="http://schemas.openxmlformats.org/officeDocument/2006/relationships/slideLayout" Target="../slideLayouts/slideLayout5.xml"/><Relationship Id="rId6" Type="http://schemas.openxmlformats.org/officeDocument/2006/relationships/hyperlink" Target="https://www.studentnewsdaily.com/types-of-media-bias/#labeling" TargetMode="External"/><Relationship Id="rId5" Type="http://schemas.openxmlformats.org/officeDocument/2006/relationships/hyperlink" Target="https://www.studentnewsdaily.com/types-of-media-bias/#placement" TargetMode="External"/><Relationship Id="rId4" Type="http://schemas.openxmlformats.org/officeDocument/2006/relationships/hyperlink" Target="https://www.studentnewsdaily.com/types-of-media-bias/#selection"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cbc.ca/news/politics/air-canada-temperature-checks-covid-19-privacy-concerns-1.556293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a:bodyPr>
          <a:lstStyle/>
          <a:p>
            <a:r>
              <a:rPr lang="en-US" sz="4400" dirty="0">
                <a:solidFill>
                  <a:schemeClr val="tx1"/>
                </a:solidFill>
              </a:rPr>
              <a:t>Bias and sources</a:t>
            </a:r>
            <a:br>
              <a:rPr lang="en-US" sz="4400" dirty="0">
                <a:solidFill>
                  <a:schemeClr val="tx1"/>
                </a:solidFill>
              </a:rPr>
            </a:br>
            <a:r>
              <a:rPr lang="en-US" sz="2000" dirty="0">
                <a:solidFill>
                  <a:schemeClr val="tx1"/>
                </a:solidFill>
              </a:rPr>
              <a:t>Assignments 2/3</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a:normAutofit fontScale="77500" lnSpcReduction="20000"/>
          </a:bodyPr>
          <a:lstStyle/>
          <a:p>
            <a:pPr>
              <a:spcAft>
                <a:spcPts val="600"/>
              </a:spcAft>
            </a:pPr>
            <a:r>
              <a:rPr lang="en-US" dirty="0">
                <a:solidFill>
                  <a:schemeClr val="tx1"/>
                </a:solidFill>
              </a:rPr>
              <a:t>McWhinnie</a:t>
            </a:r>
          </a:p>
          <a:p>
            <a:pPr>
              <a:spcAft>
                <a:spcPts val="600"/>
              </a:spcAft>
            </a:pPr>
            <a:r>
              <a:rPr lang="en-US" dirty="0">
                <a:solidFill>
                  <a:schemeClr val="tx1"/>
                </a:solidFill>
              </a:rPr>
              <a:t>Social Studies 9-Online Learning</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973898"/>
            <a:ext cx="10058400" cy="841649"/>
          </a:xfrm>
        </p:spPr>
        <p:txBody>
          <a:bodyPr>
            <a:normAutofit fontScale="90000"/>
          </a:bodyPr>
          <a:lstStyle/>
          <a:p>
            <a:pPr algn="ctr"/>
            <a:r>
              <a:rPr lang="en-US" sz="1800" dirty="0"/>
              <a:t>What is a source?</a:t>
            </a:r>
            <a:br>
              <a:rPr lang="en-US" sz="1800" dirty="0"/>
            </a:br>
            <a:r>
              <a:rPr lang="en-CA" altLang="en-US" sz="1800" b="1" u="sng" dirty="0"/>
              <a:t>Source</a:t>
            </a:r>
            <a:r>
              <a:rPr lang="en-CA" altLang="en-US" sz="1800" dirty="0"/>
              <a:t>:  Something that gives you </a:t>
            </a:r>
            <a:r>
              <a:rPr lang="en-CA" altLang="en-US" sz="1800" b="1" u="sng" dirty="0"/>
              <a:t>information</a:t>
            </a:r>
            <a:r>
              <a:rPr lang="en-CA" altLang="en-US" sz="1800" dirty="0"/>
              <a:t> on a </a:t>
            </a:r>
            <a:r>
              <a:rPr lang="en-CA" altLang="en-US" sz="1800" b="1" u="sng" dirty="0"/>
              <a:t>topic</a:t>
            </a:r>
            <a:r>
              <a:rPr lang="en-CA" altLang="en-US" sz="1300" dirty="0"/>
              <a:t>. </a:t>
            </a:r>
            <a:br>
              <a:rPr lang="en-CA" altLang="en-US" dirty="0"/>
            </a:br>
            <a:endParaRPr lang="en-US" dirty="0"/>
          </a:p>
        </p:txBody>
      </p:sp>
      <p:graphicFrame>
        <p:nvGraphicFramePr>
          <p:cNvPr id="5" name="Content Placeholder 2" descr="SmartArt graphic">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1156546441"/>
              </p:ext>
            </p:extLst>
          </p:nvPr>
        </p:nvGraphicFramePr>
        <p:xfrm>
          <a:off x="1066800" y="2112108"/>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8C59C3DE-A5E3-4B2C-8174-F2BCE9457A04}"/>
              </a:ext>
            </a:extLst>
          </p:cNvPr>
          <p:cNvSpPr txBox="1"/>
          <p:nvPr/>
        </p:nvSpPr>
        <p:spPr>
          <a:xfrm>
            <a:off x="927652" y="4585252"/>
            <a:ext cx="3776870" cy="1384995"/>
          </a:xfrm>
          <a:prstGeom prst="rect">
            <a:avLst/>
          </a:prstGeom>
          <a:noFill/>
        </p:spPr>
        <p:txBody>
          <a:bodyPr wrap="square" rtlCol="0">
            <a:spAutoFit/>
          </a:bodyPr>
          <a:lstStyle/>
          <a:p>
            <a:r>
              <a:rPr lang="en-CA" altLang="en-US" sz="1200" b="1" u="sng" dirty="0"/>
              <a:t>Primary</a:t>
            </a:r>
            <a:r>
              <a:rPr lang="en-CA" altLang="en-US" sz="1200" dirty="0"/>
              <a:t> Source:  </a:t>
            </a:r>
          </a:p>
          <a:p>
            <a:pPr lvl="1"/>
            <a:r>
              <a:rPr lang="en-CA" altLang="en-US" sz="1200" dirty="0"/>
              <a:t>A source that was created at the </a:t>
            </a:r>
            <a:r>
              <a:rPr lang="en-CA" altLang="en-US" sz="1200" b="1" u="sng" dirty="0"/>
              <a:t>time</a:t>
            </a:r>
            <a:r>
              <a:rPr lang="en-CA" altLang="en-US" sz="1200" dirty="0"/>
              <a:t> and </a:t>
            </a:r>
            <a:r>
              <a:rPr lang="en-CA" altLang="en-US" sz="1200" b="1" u="sng" dirty="0"/>
              <a:t>place</a:t>
            </a:r>
            <a:r>
              <a:rPr lang="en-CA" altLang="en-US" sz="1200" dirty="0"/>
              <a:t> that is being </a:t>
            </a:r>
            <a:r>
              <a:rPr lang="en-CA" altLang="en-US" sz="1200" b="1" u="sng" dirty="0"/>
              <a:t>studied</a:t>
            </a:r>
            <a:r>
              <a:rPr lang="en-CA" altLang="en-US" sz="1200" dirty="0"/>
              <a:t>.  It is an </a:t>
            </a:r>
            <a:r>
              <a:rPr lang="en-CA" altLang="en-US" sz="1200" b="1" u="sng" dirty="0"/>
              <a:t>original</a:t>
            </a:r>
            <a:r>
              <a:rPr lang="en-CA" altLang="en-US" sz="1200" dirty="0"/>
              <a:t> source about the </a:t>
            </a:r>
            <a:r>
              <a:rPr lang="en-CA" altLang="en-US" sz="1200" b="1" u="sng" dirty="0"/>
              <a:t>topic</a:t>
            </a:r>
            <a:r>
              <a:rPr lang="en-CA" altLang="en-US" sz="1200" dirty="0"/>
              <a:t>.</a:t>
            </a:r>
          </a:p>
          <a:p>
            <a:pPr lvl="1"/>
            <a:r>
              <a:rPr lang="en-CA" altLang="en-US" sz="1200" dirty="0"/>
              <a:t>Examples:  </a:t>
            </a:r>
            <a:r>
              <a:rPr lang="en-CA" altLang="en-US" sz="1200" b="1" u="sng" dirty="0"/>
              <a:t>Newspaper</a:t>
            </a:r>
            <a:r>
              <a:rPr lang="en-CA" altLang="en-US" sz="1200" dirty="0"/>
              <a:t>, journal/diary, </a:t>
            </a:r>
            <a:r>
              <a:rPr lang="en-CA" altLang="en-US" sz="1200" b="1" u="sng" dirty="0"/>
              <a:t>letter</a:t>
            </a:r>
            <a:r>
              <a:rPr lang="en-CA" altLang="en-US" sz="1200" dirty="0"/>
              <a:t>, </a:t>
            </a:r>
            <a:r>
              <a:rPr lang="en-CA" altLang="en-US" sz="1200" b="1" u="sng" dirty="0"/>
              <a:t>speech</a:t>
            </a:r>
            <a:r>
              <a:rPr lang="en-CA" altLang="en-US" sz="1200" dirty="0"/>
              <a:t>, governmental document, etc...</a:t>
            </a:r>
          </a:p>
        </p:txBody>
      </p:sp>
      <p:sp>
        <p:nvSpPr>
          <p:cNvPr id="4" name="TextBox 3">
            <a:extLst>
              <a:ext uri="{FF2B5EF4-FFF2-40B4-BE49-F238E27FC236}">
                <a16:creationId xmlns:a16="http://schemas.microsoft.com/office/drawing/2014/main" id="{3F11DB1C-1DE5-4C70-A1B6-18CBFB33CD77}"/>
              </a:ext>
            </a:extLst>
          </p:cNvPr>
          <p:cNvSpPr txBox="1"/>
          <p:nvPr/>
        </p:nvSpPr>
        <p:spPr>
          <a:xfrm>
            <a:off x="7070035" y="4452725"/>
            <a:ext cx="4055165" cy="1384995"/>
          </a:xfrm>
          <a:prstGeom prst="rect">
            <a:avLst/>
          </a:prstGeom>
          <a:noFill/>
        </p:spPr>
        <p:txBody>
          <a:bodyPr wrap="square" rtlCol="0">
            <a:spAutoFit/>
          </a:bodyPr>
          <a:lstStyle/>
          <a:p>
            <a:r>
              <a:rPr lang="en-CA" altLang="en-US" sz="1200" b="1" u="sng" dirty="0"/>
              <a:t>Secondary</a:t>
            </a:r>
            <a:r>
              <a:rPr lang="en-CA" altLang="en-US" sz="1200" dirty="0"/>
              <a:t> Source:  </a:t>
            </a:r>
          </a:p>
          <a:p>
            <a:pPr lvl="1"/>
            <a:r>
              <a:rPr lang="en-CA" altLang="en-US" sz="1200" dirty="0"/>
              <a:t>A source that was created by someone who </a:t>
            </a:r>
            <a:r>
              <a:rPr lang="en-CA" altLang="en-US" sz="1200" b="1" u="sng" dirty="0"/>
              <a:t>looked</a:t>
            </a:r>
            <a:r>
              <a:rPr lang="en-CA" altLang="en-US" sz="1200" dirty="0"/>
              <a:t> at primary sources and/or other secondary sources.  </a:t>
            </a:r>
            <a:r>
              <a:rPr lang="en-CA" altLang="en-US" sz="1200" b="1" u="sng" dirty="0"/>
              <a:t>No original </a:t>
            </a:r>
            <a:r>
              <a:rPr lang="en-CA" altLang="en-US" sz="1200" dirty="0"/>
              <a:t>information, but a </a:t>
            </a:r>
            <a:r>
              <a:rPr lang="en-CA" altLang="en-US" sz="1200" b="1" u="sng" dirty="0"/>
              <a:t>collection</a:t>
            </a:r>
            <a:r>
              <a:rPr lang="en-CA" altLang="en-US" sz="1200" dirty="0"/>
              <a:t> and </a:t>
            </a:r>
            <a:r>
              <a:rPr lang="en-CA" altLang="en-US" sz="1200" b="1" u="sng" dirty="0"/>
              <a:t>synthesis</a:t>
            </a:r>
            <a:r>
              <a:rPr lang="en-CA" altLang="en-US" sz="1200" dirty="0"/>
              <a:t> of other information.  </a:t>
            </a:r>
          </a:p>
          <a:p>
            <a:pPr lvl="1"/>
            <a:r>
              <a:rPr lang="en-CA" altLang="en-US" sz="1200" dirty="0"/>
              <a:t>Examples: </a:t>
            </a:r>
            <a:r>
              <a:rPr lang="en-CA" altLang="en-US" sz="1200" b="1" u="sng" dirty="0"/>
              <a:t>Books</a:t>
            </a:r>
            <a:r>
              <a:rPr lang="en-CA" altLang="en-US" sz="1200" dirty="0"/>
              <a:t>, most websites.</a:t>
            </a:r>
            <a:endParaRPr lang="en-US" altLang="en-US" sz="1200" dirty="0"/>
          </a:p>
        </p:txBody>
      </p:sp>
    </p:spTree>
    <p:extLst>
      <p:ext uri="{BB962C8B-B14F-4D97-AF65-F5344CB8AC3E}">
        <p14:creationId xmlns:p14="http://schemas.microsoft.com/office/powerpoint/2010/main" val="18324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9631D-7A5F-4633-87CF-92636720806D}"/>
              </a:ext>
            </a:extLst>
          </p:cNvPr>
          <p:cNvSpPr>
            <a:spLocks noGrp="1"/>
          </p:cNvSpPr>
          <p:nvPr>
            <p:ph type="title"/>
          </p:nvPr>
        </p:nvSpPr>
        <p:spPr>
          <a:xfrm>
            <a:off x="911352" y="624676"/>
            <a:ext cx="10058400" cy="1371600"/>
          </a:xfrm>
        </p:spPr>
        <p:txBody>
          <a:bodyPr/>
          <a:lstStyle/>
          <a:p>
            <a:r>
              <a:rPr lang="en-CA" dirty="0"/>
              <a:t>Bias</a:t>
            </a:r>
          </a:p>
        </p:txBody>
      </p:sp>
      <p:sp>
        <p:nvSpPr>
          <p:cNvPr id="3" name="Text Placeholder 2">
            <a:extLst>
              <a:ext uri="{FF2B5EF4-FFF2-40B4-BE49-F238E27FC236}">
                <a16:creationId xmlns:a16="http://schemas.microsoft.com/office/drawing/2014/main" id="{6A95EB4D-1C10-4F79-962E-569F79BB82FB}"/>
              </a:ext>
            </a:extLst>
          </p:cNvPr>
          <p:cNvSpPr>
            <a:spLocks noGrp="1"/>
          </p:cNvSpPr>
          <p:nvPr>
            <p:ph type="body" idx="1"/>
          </p:nvPr>
        </p:nvSpPr>
        <p:spPr/>
        <p:txBody>
          <a:bodyPr>
            <a:normAutofit/>
          </a:bodyPr>
          <a:lstStyle/>
          <a:p>
            <a:r>
              <a:rPr lang="en-CA" dirty="0"/>
              <a:t>	</a:t>
            </a:r>
          </a:p>
        </p:txBody>
      </p:sp>
      <p:sp>
        <p:nvSpPr>
          <p:cNvPr id="4" name="Content Placeholder 3">
            <a:extLst>
              <a:ext uri="{FF2B5EF4-FFF2-40B4-BE49-F238E27FC236}">
                <a16:creationId xmlns:a16="http://schemas.microsoft.com/office/drawing/2014/main" id="{9467552D-8B73-417A-A3C6-0C36D46E4888}"/>
              </a:ext>
            </a:extLst>
          </p:cNvPr>
          <p:cNvSpPr>
            <a:spLocks noGrp="1"/>
          </p:cNvSpPr>
          <p:nvPr>
            <p:ph sz="half" idx="2"/>
          </p:nvPr>
        </p:nvSpPr>
        <p:spPr>
          <a:xfrm>
            <a:off x="1042084" y="3438515"/>
            <a:ext cx="9796935" cy="3163825"/>
          </a:xfrm>
        </p:spPr>
        <p:txBody>
          <a:bodyPr/>
          <a:lstStyle/>
          <a:p>
            <a:r>
              <a:rPr lang="en-CA" altLang="en-US" dirty="0"/>
              <a:t>Bias can be </a:t>
            </a:r>
            <a:r>
              <a:rPr lang="en-CA" altLang="en-US" b="1" dirty="0"/>
              <a:t>intentional</a:t>
            </a:r>
            <a:r>
              <a:rPr lang="en-CA" altLang="en-US" dirty="0"/>
              <a:t> or </a:t>
            </a:r>
            <a:r>
              <a:rPr lang="en-CA" altLang="en-US" b="1" dirty="0"/>
              <a:t>unintentional</a:t>
            </a:r>
            <a:r>
              <a:rPr lang="en-CA" altLang="en-US" dirty="0"/>
              <a:t>.</a:t>
            </a:r>
            <a:endParaRPr lang="en-US" altLang="en-US" dirty="0"/>
          </a:p>
          <a:p>
            <a:r>
              <a:rPr lang="en-CA" sz="2400" b="1" dirty="0"/>
              <a:t>Most sources have bias</a:t>
            </a:r>
          </a:p>
        </p:txBody>
      </p:sp>
      <p:sp>
        <p:nvSpPr>
          <p:cNvPr id="5" name="Text Placeholder 4">
            <a:extLst>
              <a:ext uri="{FF2B5EF4-FFF2-40B4-BE49-F238E27FC236}">
                <a16:creationId xmlns:a16="http://schemas.microsoft.com/office/drawing/2014/main" id="{6408132A-17E2-4B18-A50C-0D8C35249AC5}"/>
              </a:ext>
            </a:extLst>
          </p:cNvPr>
          <p:cNvSpPr>
            <a:spLocks noGrp="1"/>
          </p:cNvSpPr>
          <p:nvPr>
            <p:ph type="body" sz="quarter" idx="3"/>
          </p:nvPr>
        </p:nvSpPr>
        <p:spPr>
          <a:xfrm>
            <a:off x="835151" y="2213147"/>
            <a:ext cx="10210800" cy="1225368"/>
          </a:xfrm>
        </p:spPr>
        <p:txBody>
          <a:bodyPr>
            <a:normAutofit/>
          </a:bodyPr>
          <a:lstStyle/>
          <a:p>
            <a:r>
              <a:rPr lang="en-CA" altLang="en-US" sz="2000" dirty="0"/>
              <a:t>Bias: </a:t>
            </a:r>
            <a:r>
              <a:rPr lang="en-CA" b="0" dirty="0"/>
              <a:t>means that a person prefers an idea and possibly does not give equal chance to a different idea.</a:t>
            </a:r>
            <a:r>
              <a:rPr lang="en-CA" altLang="en-US" sz="2000" dirty="0"/>
              <a:t> </a:t>
            </a:r>
            <a:r>
              <a:rPr lang="en-US" altLang="en-US" sz="2000" b="0" dirty="0"/>
              <a:t>Judging something without considering all the facts.</a:t>
            </a:r>
          </a:p>
          <a:p>
            <a:endParaRPr lang="en-CA" dirty="0"/>
          </a:p>
        </p:txBody>
      </p:sp>
      <p:pic>
        <p:nvPicPr>
          <p:cNvPr id="8" name="Picture 7">
            <a:extLst>
              <a:ext uri="{FF2B5EF4-FFF2-40B4-BE49-F238E27FC236}">
                <a16:creationId xmlns:a16="http://schemas.microsoft.com/office/drawing/2014/main" id="{30585AF9-236D-4617-9C98-52205EB44A31}"/>
              </a:ext>
            </a:extLst>
          </p:cNvPr>
          <p:cNvPicPr>
            <a:picLocks noChangeAspect="1"/>
          </p:cNvPicPr>
          <p:nvPr/>
        </p:nvPicPr>
        <p:blipFill>
          <a:blip r:embed="rId2"/>
          <a:stretch>
            <a:fillRect/>
          </a:stretch>
        </p:blipFill>
        <p:spPr>
          <a:xfrm>
            <a:off x="7196460" y="3046085"/>
            <a:ext cx="3642559" cy="3187239"/>
          </a:xfrm>
          <a:prstGeom prst="rect">
            <a:avLst/>
          </a:prstGeom>
        </p:spPr>
      </p:pic>
    </p:spTree>
    <p:extLst>
      <p:ext uri="{BB962C8B-B14F-4D97-AF65-F5344CB8AC3E}">
        <p14:creationId xmlns:p14="http://schemas.microsoft.com/office/powerpoint/2010/main" val="967569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BB0F5-2279-484F-AD61-B5BA0EC8251E}"/>
              </a:ext>
            </a:extLst>
          </p:cNvPr>
          <p:cNvSpPr>
            <a:spLocks noGrp="1"/>
          </p:cNvSpPr>
          <p:nvPr>
            <p:ph type="title"/>
          </p:nvPr>
        </p:nvSpPr>
        <p:spPr/>
        <p:txBody>
          <a:bodyPr/>
          <a:lstStyle/>
          <a:p>
            <a:r>
              <a:rPr lang="en-CA" dirty="0"/>
              <a:t>Detecting bias</a:t>
            </a:r>
          </a:p>
        </p:txBody>
      </p:sp>
      <p:sp>
        <p:nvSpPr>
          <p:cNvPr id="3" name="Content Placeholder 2">
            <a:extLst>
              <a:ext uri="{FF2B5EF4-FFF2-40B4-BE49-F238E27FC236}">
                <a16:creationId xmlns:a16="http://schemas.microsoft.com/office/drawing/2014/main" id="{152CB852-0972-449A-82F6-B76CB364BBED}"/>
              </a:ext>
            </a:extLst>
          </p:cNvPr>
          <p:cNvSpPr>
            <a:spLocks noGrp="1"/>
          </p:cNvSpPr>
          <p:nvPr>
            <p:ph idx="1"/>
          </p:nvPr>
        </p:nvSpPr>
        <p:spPr/>
        <p:txBody>
          <a:bodyPr>
            <a:normAutofit fontScale="92500" lnSpcReduction="20000"/>
          </a:bodyPr>
          <a:lstStyle/>
          <a:p>
            <a:r>
              <a:rPr lang="en-CA" sz="1800" b="1" dirty="0"/>
              <a:t>1. Read through this article (Link Below)</a:t>
            </a:r>
          </a:p>
          <a:p>
            <a:r>
              <a:rPr lang="en-CA" sz="1800" b="1" dirty="0"/>
              <a:t>2. Watch the short video </a:t>
            </a:r>
          </a:p>
          <a:p>
            <a:r>
              <a:rPr lang="en-CA" sz="1800" b="1" dirty="0"/>
              <a:t>3. Take the quiz at the bottom of the page. </a:t>
            </a:r>
          </a:p>
          <a:p>
            <a:r>
              <a:rPr lang="en-CA" sz="1800" dirty="0">
                <a:hlinkClick r:id="rId2"/>
              </a:rPr>
              <a:t>https://www.kqed.org/lowdown/26829/quiz-how-good-are-you-at-detecting-bias-with-lesson-plan</a:t>
            </a:r>
            <a:endParaRPr lang="en-CA" sz="1800" dirty="0"/>
          </a:p>
          <a:p>
            <a:pPr marL="0" indent="0">
              <a:buNone/>
            </a:pPr>
            <a:r>
              <a:rPr lang="en-CA" sz="4000" dirty="0">
                <a:solidFill>
                  <a:prstClr val="black">
                    <a:lumMod val="85000"/>
                    <a:lumOff val="15000"/>
                  </a:prstClr>
                </a:solidFill>
              </a:rPr>
              <a:t>Assignment 2</a:t>
            </a:r>
            <a:endParaRPr lang="en-CA" dirty="0"/>
          </a:p>
          <a:p>
            <a:r>
              <a:rPr lang="en-CA" dirty="0"/>
              <a:t>Answer the following questions as you watch the video</a:t>
            </a:r>
          </a:p>
          <a:p>
            <a:r>
              <a:rPr lang="en-CA" dirty="0"/>
              <a:t>What do people do when experiencing confirmation bias? What don’t they do? </a:t>
            </a:r>
          </a:p>
          <a:p>
            <a:r>
              <a:rPr lang="en-CA" dirty="0"/>
              <a:t>Does confirmation bias rely more on the reasoning part of your brain or the emotional part? </a:t>
            </a:r>
          </a:p>
          <a:p>
            <a:r>
              <a:rPr lang="en-CA" dirty="0"/>
              <a:t>Is there anything good about confirmation bias?</a:t>
            </a:r>
          </a:p>
          <a:p>
            <a:r>
              <a:rPr lang="en-CA" dirty="0"/>
              <a:t>Why is it important to research the facts of your own side AND the other side to fight confirmation bias? </a:t>
            </a:r>
          </a:p>
          <a:p>
            <a:endParaRPr lang="en-CA" dirty="0"/>
          </a:p>
        </p:txBody>
      </p:sp>
    </p:spTree>
    <p:extLst>
      <p:ext uri="{BB962C8B-B14F-4D97-AF65-F5344CB8AC3E}">
        <p14:creationId xmlns:p14="http://schemas.microsoft.com/office/powerpoint/2010/main" val="487332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9631D-7A5F-4633-87CF-92636720806D}"/>
              </a:ext>
            </a:extLst>
          </p:cNvPr>
          <p:cNvSpPr>
            <a:spLocks noGrp="1"/>
          </p:cNvSpPr>
          <p:nvPr>
            <p:ph type="title"/>
          </p:nvPr>
        </p:nvSpPr>
        <p:spPr>
          <a:xfrm>
            <a:off x="911352" y="624676"/>
            <a:ext cx="10058400" cy="1371600"/>
          </a:xfrm>
        </p:spPr>
        <p:txBody>
          <a:bodyPr/>
          <a:lstStyle/>
          <a:p>
            <a:r>
              <a:rPr lang="en-CA" dirty="0">
                <a:latin typeface="Times New Roman" panose="02020603050405020304" pitchFamily="18" charset="0"/>
                <a:cs typeface="Times New Roman" panose="02020603050405020304" pitchFamily="18" charset="0"/>
              </a:rPr>
              <a:t>Media Bias</a:t>
            </a:r>
          </a:p>
        </p:txBody>
      </p:sp>
      <p:sp>
        <p:nvSpPr>
          <p:cNvPr id="3" name="Text Placeholder 2">
            <a:extLst>
              <a:ext uri="{FF2B5EF4-FFF2-40B4-BE49-F238E27FC236}">
                <a16:creationId xmlns:a16="http://schemas.microsoft.com/office/drawing/2014/main" id="{6A95EB4D-1C10-4F79-962E-569F79BB82FB}"/>
              </a:ext>
            </a:extLst>
          </p:cNvPr>
          <p:cNvSpPr>
            <a:spLocks noGrp="1"/>
          </p:cNvSpPr>
          <p:nvPr>
            <p:ph type="body" idx="1"/>
          </p:nvPr>
        </p:nvSpPr>
        <p:spPr/>
        <p:txBody>
          <a:bodyPr>
            <a:normAutofit/>
          </a:bodyPr>
          <a:lstStyle/>
          <a:p>
            <a:r>
              <a:rPr lang="en-CA" dirty="0"/>
              <a:t>	</a:t>
            </a:r>
          </a:p>
        </p:txBody>
      </p:sp>
      <p:sp>
        <p:nvSpPr>
          <p:cNvPr id="4" name="Content Placeholder 3">
            <a:extLst>
              <a:ext uri="{FF2B5EF4-FFF2-40B4-BE49-F238E27FC236}">
                <a16:creationId xmlns:a16="http://schemas.microsoft.com/office/drawing/2014/main" id="{9467552D-8B73-417A-A3C6-0C36D46E4888}"/>
              </a:ext>
            </a:extLst>
          </p:cNvPr>
          <p:cNvSpPr>
            <a:spLocks noGrp="1"/>
          </p:cNvSpPr>
          <p:nvPr>
            <p:ph sz="half" idx="2"/>
          </p:nvPr>
        </p:nvSpPr>
        <p:spPr>
          <a:xfrm>
            <a:off x="911352" y="2394374"/>
            <a:ext cx="9796935" cy="3979922"/>
          </a:xfrm>
        </p:spPr>
        <p:txBody>
          <a:bodyPr>
            <a:normAutofit fontScale="47500" lnSpcReduction="20000"/>
          </a:bodyPr>
          <a:lstStyle/>
          <a:p>
            <a:r>
              <a:rPr lang="en-CA" sz="2900" b="1" dirty="0">
                <a:latin typeface="Times New Roman" panose="02020603050405020304" pitchFamily="18" charset="0"/>
                <a:cs typeface="Times New Roman" panose="02020603050405020304" pitchFamily="18" charset="0"/>
              </a:rPr>
              <a:t>Types of Media Bias:</a:t>
            </a:r>
          </a:p>
          <a:p>
            <a:r>
              <a:rPr lang="en-CA" sz="2900" b="1" dirty="0">
                <a:latin typeface="Times New Roman" panose="02020603050405020304" pitchFamily="18" charset="0"/>
                <a:cs typeface="Times New Roman" panose="02020603050405020304" pitchFamily="18" charset="0"/>
                <a:hlinkClick r:id="rId2"/>
              </a:rPr>
              <a:t>Omission</a:t>
            </a:r>
            <a:r>
              <a:rPr lang="en-CA" sz="2900" dirty="0">
                <a:latin typeface="Times New Roman" panose="02020603050405020304" pitchFamily="18" charset="0"/>
                <a:cs typeface="Times New Roman" panose="02020603050405020304" pitchFamily="18" charset="0"/>
              </a:rPr>
              <a:t> leaving one side out of an article, or a series of articles over a period of time; bias by omission can occur either within a story, or over the long term as a particular news outlet reports one set of events, but not another</a:t>
            </a:r>
          </a:p>
          <a:p>
            <a:r>
              <a:rPr lang="en-CA" sz="2900" b="1" dirty="0">
                <a:latin typeface="Times New Roman" panose="02020603050405020304" pitchFamily="18" charset="0"/>
                <a:cs typeface="Times New Roman" panose="02020603050405020304" pitchFamily="18" charset="0"/>
                <a:hlinkClick r:id="rId3"/>
              </a:rPr>
              <a:t>Selection of Sources</a:t>
            </a:r>
            <a:r>
              <a:rPr lang="en-CA" sz="2900" b="1" dirty="0">
                <a:latin typeface="Times New Roman" panose="02020603050405020304" pitchFamily="18" charset="0"/>
                <a:cs typeface="Times New Roman" panose="02020603050405020304" pitchFamily="18" charset="0"/>
              </a:rPr>
              <a:t> </a:t>
            </a:r>
            <a:r>
              <a:rPr lang="en-CA" sz="2900" dirty="0">
                <a:latin typeface="Times New Roman" panose="02020603050405020304" pitchFamily="18" charset="0"/>
                <a:cs typeface="Times New Roman" panose="02020603050405020304" pitchFamily="18" charset="0"/>
              </a:rPr>
              <a:t>including more sources that support one view over another.  This bias can also be seen when a reporter uses such phrases as “experts believe,” “observers say,” or “most people believe.” </a:t>
            </a:r>
          </a:p>
          <a:p>
            <a:r>
              <a:rPr lang="en-CA" sz="2900" b="1" dirty="0">
                <a:latin typeface="Times New Roman" panose="02020603050405020304" pitchFamily="18" charset="0"/>
                <a:cs typeface="Times New Roman" panose="02020603050405020304" pitchFamily="18" charset="0"/>
                <a:hlinkClick r:id="rId4"/>
              </a:rPr>
              <a:t>Story Selection</a:t>
            </a:r>
            <a:r>
              <a:rPr lang="en-CA" sz="2900" b="1" dirty="0">
                <a:latin typeface="Times New Roman" panose="02020603050405020304" pitchFamily="18" charset="0"/>
                <a:cs typeface="Times New Roman" panose="02020603050405020304" pitchFamily="18" charset="0"/>
              </a:rPr>
              <a:t> </a:t>
            </a:r>
            <a:r>
              <a:rPr lang="en-CA" sz="2900" dirty="0">
                <a:latin typeface="Times New Roman" panose="02020603050405020304" pitchFamily="18" charset="0"/>
                <a:cs typeface="Times New Roman" panose="02020603050405020304" pitchFamily="18" charset="0"/>
              </a:rPr>
              <a:t>a pattern of highlighting news stories that coincide with the agenda of either the L, while ignoring stories that coincide with the opposing view; </a:t>
            </a:r>
          </a:p>
          <a:p>
            <a:r>
              <a:rPr lang="en-CA" sz="2900" b="1" dirty="0">
                <a:latin typeface="Times New Roman" panose="02020603050405020304" pitchFamily="18" charset="0"/>
                <a:cs typeface="Times New Roman" panose="02020603050405020304" pitchFamily="18" charset="0"/>
                <a:hlinkClick r:id="rId5"/>
              </a:rPr>
              <a:t>Placement</a:t>
            </a:r>
            <a:r>
              <a:rPr lang="en-CA" sz="2900" b="1" dirty="0">
                <a:latin typeface="Times New Roman" panose="02020603050405020304" pitchFamily="18" charset="0"/>
                <a:cs typeface="Times New Roman" panose="02020603050405020304" pitchFamily="18" charset="0"/>
              </a:rPr>
              <a:t> </a:t>
            </a:r>
            <a:r>
              <a:rPr lang="en-CA" sz="2900" dirty="0">
                <a:latin typeface="Times New Roman" panose="02020603050405020304" pitchFamily="18" charset="0"/>
                <a:cs typeface="Times New Roman" panose="02020603050405020304" pitchFamily="18" charset="0"/>
              </a:rPr>
              <a:t>Story placement is a measure of how important the editor considers the story.  Studies have shown that, in the case of the average newspaper reader and the average news story, most people read only the headline. If a story makes the first page or the last page also is an indicator as the importance as seen by the editor. </a:t>
            </a:r>
          </a:p>
          <a:p>
            <a:r>
              <a:rPr lang="en-CA" sz="2900" b="1" dirty="0">
                <a:latin typeface="Times New Roman" panose="02020603050405020304" pitchFamily="18" charset="0"/>
                <a:cs typeface="Times New Roman" panose="02020603050405020304" pitchFamily="18" charset="0"/>
                <a:hlinkClick r:id="rId6"/>
              </a:rPr>
              <a:t>Labeling</a:t>
            </a:r>
            <a:r>
              <a:rPr lang="en-CA" sz="2900" b="1" dirty="0">
                <a:latin typeface="Times New Roman" panose="02020603050405020304" pitchFamily="18" charset="0"/>
                <a:cs typeface="Times New Roman" panose="02020603050405020304" pitchFamily="18" charset="0"/>
              </a:rPr>
              <a:t> </a:t>
            </a:r>
            <a:r>
              <a:rPr lang="en-CA" sz="2900" dirty="0" err="1">
                <a:latin typeface="Times New Roman" panose="02020603050405020304" pitchFamily="18" charset="0"/>
                <a:cs typeface="Times New Roman" panose="02020603050405020304" pitchFamily="18" charset="0"/>
              </a:rPr>
              <a:t>labeling</a:t>
            </a:r>
            <a:r>
              <a:rPr lang="en-CA" sz="2900" dirty="0">
                <a:latin typeface="Times New Roman" panose="02020603050405020304" pitchFamily="18" charset="0"/>
                <a:cs typeface="Times New Roman" panose="02020603050405020304" pitchFamily="18" charset="0"/>
              </a:rPr>
              <a:t> occurs when a reporter not only fails to identify a person with a correct title (Doctor, lawyer, </a:t>
            </a:r>
            <a:r>
              <a:rPr lang="en-CA" sz="2900" dirty="0" err="1">
                <a:latin typeface="Times New Roman" panose="02020603050405020304" pitchFamily="18" charset="0"/>
                <a:cs typeface="Times New Roman" panose="02020603050405020304" pitchFamily="18" charset="0"/>
              </a:rPr>
              <a:t>etc</a:t>
            </a:r>
            <a:r>
              <a:rPr lang="en-CA" sz="2900" dirty="0">
                <a:latin typeface="Times New Roman" panose="02020603050405020304" pitchFamily="18" charset="0"/>
                <a:cs typeface="Times New Roman" panose="02020603050405020304" pitchFamily="18" charset="0"/>
              </a:rPr>
              <a:t>) but describes the person or group with positive labels, such as “an expert” or “independent consumer group.” Even if they are not those things. </a:t>
            </a:r>
          </a:p>
          <a:p>
            <a:r>
              <a:rPr lang="en-CA" sz="2900" b="1" dirty="0">
                <a:latin typeface="Times New Roman" panose="02020603050405020304" pitchFamily="18" charset="0"/>
                <a:cs typeface="Times New Roman" panose="02020603050405020304" pitchFamily="18" charset="0"/>
                <a:hlinkClick r:id="rId7"/>
              </a:rPr>
              <a:t>Spin</a:t>
            </a:r>
            <a:r>
              <a:rPr lang="en-CA" sz="2900" b="1" dirty="0">
                <a:latin typeface="Times New Roman" panose="02020603050405020304" pitchFamily="18" charset="0"/>
                <a:cs typeface="Times New Roman" panose="02020603050405020304" pitchFamily="18" charset="0"/>
              </a:rPr>
              <a:t> </a:t>
            </a:r>
            <a:r>
              <a:rPr lang="en-CA" sz="2900" dirty="0">
                <a:latin typeface="Times New Roman" panose="02020603050405020304" pitchFamily="18" charset="0"/>
                <a:cs typeface="Times New Roman" panose="02020603050405020304" pitchFamily="18" charset="0"/>
              </a:rPr>
              <a:t>Bias by spin occurs when the story has only one interpretation of an event or policy, to the exclusion of the other; </a:t>
            </a:r>
          </a:p>
          <a:p>
            <a:endParaRPr lang="en-CA" sz="2400" b="1" dirty="0"/>
          </a:p>
        </p:txBody>
      </p:sp>
      <p:sp>
        <p:nvSpPr>
          <p:cNvPr id="5" name="Text Placeholder 4">
            <a:extLst>
              <a:ext uri="{FF2B5EF4-FFF2-40B4-BE49-F238E27FC236}">
                <a16:creationId xmlns:a16="http://schemas.microsoft.com/office/drawing/2014/main" id="{6408132A-17E2-4B18-A50C-0D8C35249AC5}"/>
              </a:ext>
            </a:extLst>
          </p:cNvPr>
          <p:cNvSpPr>
            <a:spLocks noGrp="1"/>
          </p:cNvSpPr>
          <p:nvPr>
            <p:ph type="body" sz="quarter" idx="3"/>
          </p:nvPr>
        </p:nvSpPr>
        <p:spPr>
          <a:xfrm>
            <a:off x="835152" y="1489046"/>
            <a:ext cx="10210800" cy="1225368"/>
          </a:xfrm>
        </p:spPr>
        <p:txBody>
          <a:bodyPr>
            <a:normAutofit/>
          </a:bodyPr>
          <a:lstStyle/>
          <a:p>
            <a:r>
              <a:rPr lang="en-CA" dirty="0">
                <a:latin typeface="Times New Roman" panose="02020603050405020304" pitchFamily="18" charset="0"/>
                <a:cs typeface="Times New Roman" panose="02020603050405020304" pitchFamily="18" charset="0"/>
              </a:rPr>
              <a:t>Identifying Media Bias:</a:t>
            </a:r>
            <a:r>
              <a:rPr lang="en-CA" sz="1400" b="0" dirty="0">
                <a:latin typeface="Times New Roman" panose="02020603050405020304" pitchFamily="18" charset="0"/>
                <a:cs typeface="Times New Roman" panose="02020603050405020304" pitchFamily="18" charset="0"/>
              </a:rPr>
              <a:t> To accurately identify different types of bias, you should be aware of the issues of the day. You should also try to understand the perspectives of different political parties, groups involved, there are always two sides to everything. </a:t>
            </a:r>
          </a:p>
          <a:p>
            <a:endParaRPr lang="en-CA" dirty="0"/>
          </a:p>
        </p:txBody>
      </p:sp>
      <p:sp>
        <p:nvSpPr>
          <p:cNvPr id="7" name="Rectangle 6">
            <a:extLst>
              <a:ext uri="{FF2B5EF4-FFF2-40B4-BE49-F238E27FC236}">
                <a16:creationId xmlns:a16="http://schemas.microsoft.com/office/drawing/2014/main" id="{6F369556-2702-4A2D-886A-3041B8BDCCE8}"/>
              </a:ext>
            </a:extLst>
          </p:cNvPr>
          <p:cNvSpPr/>
          <p:nvPr/>
        </p:nvSpPr>
        <p:spPr>
          <a:xfrm>
            <a:off x="911352" y="5925547"/>
            <a:ext cx="6096000" cy="307777"/>
          </a:xfrm>
          <a:prstGeom prst="rect">
            <a:avLst/>
          </a:prstGeom>
        </p:spPr>
        <p:txBody>
          <a:bodyPr>
            <a:spAutoFit/>
          </a:bodyPr>
          <a:lstStyle/>
          <a:p>
            <a:r>
              <a:rPr lang="en-CA" sz="1400" b="1" dirty="0"/>
              <a:t>https://www.studentnewsdaily.com/types-of-media-bias/#sources</a:t>
            </a:r>
          </a:p>
        </p:txBody>
      </p:sp>
    </p:spTree>
    <p:extLst>
      <p:ext uri="{BB962C8B-B14F-4D97-AF65-F5344CB8AC3E}">
        <p14:creationId xmlns:p14="http://schemas.microsoft.com/office/powerpoint/2010/main" val="2926676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E1D5A-27C0-4364-8B98-397FE3A17F5F}"/>
              </a:ext>
            </a:extLst>
          </p:cNvPr>
          <p:cNvSpPr>
            <a:spLocks noGrp="1"/>
          </p:cNvSpPr>
          <p:nvPr>
            <p:ph type="title"/>
          </p:nvPr>
        </p:nvSpPr>
        <p:spPr/>
        <p:txBody>
          <a:bodyPr>
            <a:normAutofit/>
          </a:bodyPr>
          <a:lstStyle/>
          <a:p>
            <a:r>
              <a:rPr lang="en-CA">
                <a:latin typeface="Times New Roman" panose="02020603050405020304" pitchFamily="18" charset="0"/>
                <a:cs typeface="Times New Roman" panose="02020603050405020304" pitchFamily="18" charset="0"/>
              </a:rPr>
              <a:t>Assignment 3</a:t>
            </a:r>
            <a:br>
              <a:rPr lang="en-CA">
                <a:latin typeface="Times New Roman" panose="02020603050405020304" pitchFamily="18" charset="0"/>
                <a:cs typeface="Times New Roman" panose="02020603050405020304" pitchFamily="18" charset="0"/>
              </a:rPr>
            </a:br>
            <a:r>
              <a:rPr lang="en-CA">
                <a:latin typeface="Times New Roman" panose="02020603050405020304" pitchFamily="18" charset="0"/>
                <a:cs typeface="Times New Roman" panose="02020603050405020304" pitchFamily="18" charset="0"/>
              </a:rPr>
              <a:t>COVID </a:t>
            </a:r>
            <a:r>
              <a:rPr lang="en-CA" dirty="0">
                <a:latin typeface="Times New Roman" panose="02020603050405020304" pitchFamily="18" charset="0"/>
                <a:cs typeface="Times New Roman" panose="02020603050405020304" pitchFamily="18" charset="0"/>
              </a:rPr>
              <a:t>-19 Media </a:t>
            </a:r>
            <a:r>
              <a:rPr lang="en-CA">
                <a:latin typeface="Times New Roman" panose="02020603050405020304" pitchFamily="18" charset="0"/>
                <a:cs typeface="Times New Roman" panose="02020603050405020304" pitchFamily="18" charset="0"/>
              </a:rPr>
              <a:t>Bias </a:t>
            </a:r>
            <a:endParaRPr lang="en-CA"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E113887-E996-4758-91C1-3C139A187E72}"/>
              </a:ext>
            </a:extLst>
          </p:cNvPr>
          <p:cNvSpPr>
            <a:spLocks noGrp="1"/>
          </p:cNvSpPr>
          <p:nvPr>
            <p:ph idx="1"/>
          </p:nvPr>
        </p:nvSpPr>
        <p:spPr/>
        <p:txBody>
          <a:bodyPr/>
          <a:lstStyle/>
          <a:p>
            <a:r>
              <a:rPr lang="en-CA" dirty="0">
                <a:latin typeface="Times New Roman" panose="02020603050405020304" pitchFamily="18" charset="0"/>
                <a:cs typeface="Times New Roman" panose="02020603050405020304" pitchFamily="18" charset="0"/>
              </a:rPr>
              <a:t>1. Find an article relating to COVID-19 in Canada</a:t>
            </a:r>
          </a:p>
          <a:p>
            <a:pPr lvl="1"/>
            <a:r>
              <a:rPr lang="en-CA" dirty="0">
                <a:latin typeface="Times New Roman" panose="02020603050405020304" pitchFamily="18" charset="0"/>
                <a:cs typeface="Times New Roman" panose="02020603050405020304" pitchFamily="18" charset="0"/>
              </a:rPr>
              <a:t>Take a look here if you are struggling to find your own: </a:t>
            </a:r>
          </a:p>
          <a:p>
            <a:pPr lvl="1"/>
            <a:r>
              <a:rPr lang="en-CA" dirty="0">
                <a:latin typeface="Times New Roman" panose="02020603050405020304" pitchFamily="18" charset="0"/>
                <a:cs typeface="Times New Roman" panose="02020603050405020304" pitchFamily="18" charset="0"/>
                <a:hlinkClick r:id="rId2"/>
              </a:rPr>
              <a:t>https://www.cbc.ca/news/politics/air-canada-temperature-checks-covid-19-privacy-concerns-1.5562939</a:t>
            </a:r>
            <a:endParaRPr lang="en-CA" dirty="0">
              <a:latin typeface="Times New Roman" panose="02020603050405020304" pitchFamily="18" charset="0"/>
              <a:cs typeface="Times New Roman" panose="02020603050405020304" pitchFamily="18" charset="0"/>
            </a:endParaRPr>
          </a:p>
          <a:p>
            <a:r>
              <a:rPr lang="en-CA" dirty="0">
                <a:latin typeface="Times New Roman" panose="02020603050405020304" pitchFamily="18" charset="0"/>
                <a:cs typeface="Times New Roman" panose="02020603050405020304" pitchFamily="18" charset="0"/>
              </a:rPr>
              <a:t>2. Find an example </a:t>
            </a:r>
            <a:r>
              <a:rPr lang="en-CA" b="1" dirty="0">
                <a:latin typeface="Times New Roman" panose="02020603050405020304" pitchFamily="18" charset="0"/>
                <a:cs typeface="Times New Roman" panose="02020603050405020304" pitchFamily="18" charset="0"/>
              </a:rPr>
              <a:t>of two different types </a:t>
            </a:r>
            <a:r>
              <a:rPr lang="en-CA" dirty="0">
                <a:latin typeface="Times New Roman" panose="02020603050405020304" pitchFamily="18" charset="0"/>
                <a:cs typeface="Times New Roman" panose="02020603050405020304" pitchFamily="18" charset="0"/>
              </a:rPr>
              <a:t>of media bias in your article selection. </a:t>
            </a:r>
          </a:p>
          <a:p>
            <a:r>
              <a:rPr lang="en-CA" dirty="0">
                <a:latin typeface="Times New Roman" panose="02020603050405020304" pitchFamily="18" charset="0"/>
                <a:cs typeface="Times New Roman" panose="02020603050405020304" pitchFamily="18" charset="0"/>
              </a:rPr>
              <a:t>3. Highlight, reference and quote your article selection</a:t>
            </a:r>
          </a:p>
          <a:p>
            <a:r>
              <a:rPr lang="en-CA" dirty="0">
                <a:latin typeface="Times New Roman" panose="02020603050405020304" pitchFamily="18" charset="0"/>
                <a:cs typeface="Times New Roman" panose="02020603050405020304" pitchFamily="18" charset="0"/>
              </a:rPr>
              <a:t>4. Write a paragraph for each type of bias you’ve discovered. Make sure you explain, why, who, what, when and how this bias is relevant to this article. What viewpoint is the author coming from? How does that demonstrate bias?</a:t>
            </a:r>
          </a:p>
          <a:p>
            <a:r>
              <a:rPr lang="en-CA" dirty="0">
                <a:latin typeface="Times New Roman" panose="02020603050405020304" pitchFamily="18" charset="0"/>
                <a:cs typeface="Times New Roman" panose="02020603050405020304" pitchFamily="18" charset="0"/>
              </a:rPr>
              <a:t>5. Try to find a quote or reference to a primary source of information from the journalist. Do they quote the Health Minister? Do they quote a “so-called expert”. Be critical here. </a:t>
            </a:r>
          </a:p>
          <a:p>
            <a:endParaRPr lang="en-CA" dirty="0"/>
          </a:p>
          <a:p>
            <a:endParaRPr lang="en-CA" dirty="0"/>
          </a:p>
        </p:txBody>
      </p:sp>
    </p:spTree>
    <p:extLst>
      <p:ext uri="{BB962C8B-B14F-4D97-AF65-F5344CB8AC3E}">
        <p14:creationId xmlns:p14="http://schemas.microsoft.com/office/powerpoint/2010/main" val="10712398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{4F57A0D9-BFD5-47BA-ACDA-6171E9AFBF05}tf78438558</Template>
  <TotalTime>0</TotalTime>
  <Words>756</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Century Gothic</vt:lpstr>
      <vt:lpstr>Garamond</vt:lpstr>
      <vt:lpstr>Times New Roman</vt:lpstr>
      <vt:lpstr>SavonVTI</vt:lpstr>
      <vt:lpstr>Bias and sources Assignments 2/3</vt:lpstr>
      <vt:lpstr>What is a source? Source:  Something that gives you information on a topic.  </vt:lpstr>
      <vt:lpstr>Bias</vt:lpstr>
      <vt:lpstr>Detecting bias</vt:lpstr>
      <vt:lpstr>Media Bias</vt:lpstr>
      <vt:lpstr>Assignment 3 COVID -19 Media Bias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2020-05-08T18:58:54Z</dcterms:created>
  <dcterms:modified xsi:type="dcterms:W3CDTF">2020-05-11T20:01:49Z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